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62" r:id="rId5"/>
    <p:sldId id="276" r:id="rId6"/>
    <p:sldId id="277" r:id="rId7"/>
    <p:sldId id="278" r:id="rId8"/>
    <p:sldId id="318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308" r:id="rId19"/>
    <p:sldId id="266" r:id="rId20"/>
    <p:sldId id="289" r:id="rId21"/>
    <p:sldId id="290" r:id="rId22"/>
    <p:sldId id="291" r:id="rId23"/>
    <p:sldId id="292" r:id="rId24"/>
    <p:sldId id="293" r:id="rId25"/>
    <p:sldId id="295" r:id="rId26"/>
    <p:sldId id="296" r:id="rId27"/>
    <p:sldId id="297" r:id="rId28"/>
    <p:sldId id="300" r:id="rId29"/>
    <p:sldId id="301" r:id="rId30"/>
    <p:sldId id="302" r:id="rId31"/>
    <p:sldId id="303" r:id="rId32"/>
    <p:sldId id="305" r:id="rId33"/>
    <p:sldId id="306" r:id="rId34"/>
    <p:sldId id="307" r:id="rId35"/>
    <p:sldId id="313" r:id="rId36"/>
    <p:sldId id="314" r:id="rId37"/>
    <p:sldId id="321" r:id="rId38"/>
    <p:sldId id="309" r:id="rId39"/>
    <p:sldId id="310" r:id="rId40"/>
    <p:sldId id="311" r:id="rId41"/>
    <p:sldId id="274" r:id="rId42"/>
    <p:sldId id="312" r:id="rId43"/>
    <p:sldId id="319" r:id="rId44"/>
    <p:sldId id="320" r:id="rId45"/>
    <p:sldId id="315" r:id="rId46"/>
    <p:sldId id="317" r:id="rId47"/>
    <p:sldId id="31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986" autoAdjust="0"/>
  </p:normalViewPr>
  <p:slideViewPr>
    <p:cSldViewPr snapToGrid="0">
      <p:cViewPr varScale="1">
        <p:scale>
          <a:sx n="89" d="100"/>
          <a:sy n="89" d="100"/>
        </p:scale>
        <p:origin x="29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/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Conception BDD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X="-334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CI/CD</a:t>
          </a:r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 custLinFactNeighborY="0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36219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36219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36219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36219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36217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36217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36219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36219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362195"/>
        <a:ext cx="1260872" cy="8405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 BDD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28299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57507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CI/CD</a:t>
          </a:r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60159CC-C096-4E83-9FF0-4E92B77984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3C98DE-B1AD-4BB8-9019-27C415BF03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38E97-ED71-4E4E-AA43-2443F80B04AA}" type="datetimeFigureOut">
              <a:rPr lang="fr-FR" smtClean="0"/>
              <a:t>03/11/2025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8F3527-019F-47DB-ACC2-2C9F509E67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3CDD0B-C116-4A11-9947-7EC817D2DF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E7DA-0425-4C3A-8159-9DD468CBCE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9825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8038-8D9F-4527-B32A-CD97191C4FF6}" type="datetimeFigureOut">
              <a:rPr lang="fr-FR" smtClean="0"/>
              <a:t>03/11/2025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2E4E-1EC0-4D02-A3DA-F2579C2E13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859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Obligatoires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Frontend 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19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PrimeNG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Backend : .NET 8.0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Entity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Framework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Core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Paiements : Intégration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Stripe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conforme PCI DSS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Conteneurisation Docker + déploiement VPS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HTTPS obligatoire avec certificats SSL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Recommandations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Architecture API REST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SignalR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temps réel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unitaires &gt;80% couverture services critiques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CI/CD avec GitHub Actions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4. 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Authentification JWT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XSS, CSRF, injection 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Hachage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BCrypt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mots de passe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5. 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zero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downtime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6. 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technique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Compodoc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automatisés (unitaires + intégration)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Code source versionné (Git)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D225109A-5ACD-43A3-B6B4-BCF20D452B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1EF912B-CE7E-4EDE-A4E6-D7FB72EE04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3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7AA0F91-0420-4DC6-98BB-370D3C3E1C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5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0EB3D04-E756-4D2A-9B24-2E9C324772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5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DA5EB57-F346-470C-AD8C-015209A21B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1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A5066ECC-2F14-4E7B-9116-894D3A03D0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04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2FC7F47-D47D-44C1-9495-6CE08843E0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3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7DE6285B-9250-466C-9E37-B962C270DDF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8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Configurable facilement</a:t>
            </a:r>
          </a:p>
          <a:p>
            <a:r>
              <a:rPr lang="fr-FR" dirty="0" err="1"/>
              <a:t>Acces</a:t>
            </a:r>
            <a:r>
              <a:rPr lang="fr-FR" dirty="0"/>
              <a:t> api facile</a:t>
            </a:r>
          </a:p>
          <a:p>
            <a:r>
              <a:rPr lang="fr-FR" dirty="0"/>
              <a:t>Bien documenté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E144B20-64D5-410E-B92B-F13E80AFCA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66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tant que prof, je peux créer des créneaux </a:t>
            </a:r>
            <a:r>
              <a:rPr lang="fr-FR" dirty="0" err="1"/>
              <a:t>facilment</a:t>
            </a:r>
            <a:r>
              <a:rPr lang="fr-FR" dirty="0"/>
              <a:t> tout en gardant un </a:t>
            </a:r>
            <a:r>
              <a:rPr lang="fr-FR" dirty="0" err="1"/>
              <a:t>verification</a:t>
            </a:r>
            <a:r>
              <a:rPr lang="fr-FR" dirty="0"/>
              <a:t> visuelle, </a:t>
            </a:r>
          </a:p>
          <a:p>
            <a:r>
              <a:rPr lang="fr-FR" dirty="0"/>
              <a:t>Moins d’erreur de mal attention</a:t>
            </a:r>
          </a:p>
          <a:p>
            <a:r>
              <a:rPr lang="fr-FR" dirty="0" err="1"/>
              <a:t>Regles</a:t>
            </a:r>
            <a:r>
              <a:rPr lang="fr-FR" dirty="0"/>
              <a:t> de drag and drop à respecter</a:t>
            </a:r>
          </a:p>
          <a:p>
            <a:r>
              <a:rPr lang="fr-FR" dirty="0"/>
              <a:t>Contraintes  imposer </a:t>
            </a:r>
            <a:r>
              <a:rPr lang="fr-FR" dirty="0" err="1"/>
              <a:t>programatiquement</a:t>
            </a:r>
            <a:r>
              <a:rPr lang="fr-FR" dirty="0"/>
              <a:t> de plus les </a:t>
            </a:r>
            <a:r>
              <a:rPr lang="fr-FR" dirty="0" err="1"/>
              <a:t>verification</a:t>
            </a:r>
            <a:r>
              <a:rPr lang="fr-FR" dirty="0"/>
              <a:t> coté API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5085BF55-BE51-4AAA-A710-26AD4CB049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2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25B3417-B1EF-47B4-8268-71778C30EF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1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C225902-0D02-4CA8-B937-79B18D5DB2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5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E0A46B-6FBF-46AB-AA03-A17D9A03DE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05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A75B363-DB3E-455F-BDE3-772F07C026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60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665FFAA-9B80-4293-A112-E5945249C0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03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81658A9-4CAA-4C33-B6F0-DFFC336428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65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774BB26-717D-4FBD-9812-7B55B9FB93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9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B4A34A4-8DCD-469A-BBC5-3DF9F41A1B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518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3B68D8F-3E6E-4232-8AA5-197A247145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927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A754343-1A12-45BB-ACFB-D1F32ED4B6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58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E59AFD-BD80-496F-A523-C7C76EB217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48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B72866C-4D70-4819-A9EB-EA522971EE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21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219164A-AA31-4694-B801-36ACAE10A7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53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 Protection XSS (Cross-Site Scripting)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Stockage sécurisé des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JWT en mémoire uniquement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d'accès ne sont jamais stockés dans le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localStorage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ou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sessionStorage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éliminant le risque d'exfiltration via du code JavaScript malveillant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Pas de persistance locale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sensibles sont stockées en variables JavaScript temporaires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pour le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est stocké dans un cookie avec l'attribut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Inaccessible au JavaScript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Empêche le vol par des scripts injectés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contre l'exfiltration de données d'authentification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Protection native d'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Sanitisation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intègre nativement une protection contre l'injection de scripts dans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templates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Échappement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utilisateur sont automatiquement échappées lors de l'affichage</a:t>
            </a:r>
          </a:p>
          <a:p>
            <a:endParaRPr lang="fr-FR" dirty="0"/>
          </a:p>
          <a:p>
            <a:pPr algn="l"/>
            <a:r>
              <a:rPr lang="en-US" b="1" i="0" dirty="0">
                <a:solidFill>
                  <a:srgbClr val="CCCCCC"/>
                </a:solidFill>
                <a:effectLst/>
                <a:latin typeface="Segoe WPC"/>
              </a:rPr>
              <a:t> CSRF (Cross-Site Request Forgery)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=Strict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Configuration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=Strict sur 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Empêche l'envoi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du cookie lors de requêtes cross-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origin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Bloque les attaques depuis des sites tiers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JWT dans les headers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Utilisation de JWT dans les headers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Bearer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{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Nécessite une action JavaScript explicite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Impossible depuis un site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Les attaques CSRF classiques (formulaires HTML) ne peuvent pas envoyer de headers personnalisés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Validation d'origine côté backend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Vérification systématique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de l'origine des requêtes côté serveur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Contrôle des headers Origin et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Referer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EA72AE9-B8A3-445D-80A4-DE082FEA0D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32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CB2BF77-BAE2-43A6-A298-A35BB21A28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908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CB2BF77-BAE2-43A6-A298-A35BB21A28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602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C8956A1-B2FB-4377-AB39-A328A4419E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584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43809BF-C35D-40FB-8850-A49916B747F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974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5732830-D157-4774-8F4B-B50B834F14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36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C16988D-4A05-4CA3-9D88-5E55749E02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52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8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0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02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6B3A035-C4DC-4FD0-9FA1-3D48E359F6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29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CA4754B5-B9B1-4E66-AC06-DB00281E6F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9FBA5D-0543-4885-9821-DCDD79CCA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8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5A50CE9-15B2-46B8-9ADA-88047F7FE1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24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CDFFCAD-9BBA-4456-8105-831D1E38F1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82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65DC79C-316E-4ABB-B476-8C49B06585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9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0B5C41-954C-4A69-8CAF-2EDAFA4932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9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6C85CB39-C8C7-4B57-AE19-EFFF51CD77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18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6C2E-69AF-439C-9B84-617A2B433454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EA31-3E76-4DE0-89D8-91015FFC5F21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5333-B9D4-4FEC-A92E-F233EA84F817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4DAE-24DB-4807-B2A9-E20805ED2BD5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F8E6-92E6-4E1C-92E3-97E89A70FDA7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47D-04BC-4F3D-8EFC-7D33BC812EB8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B252-2EFB-4FA6-9B4E-7859546F33D1}" type="datetime1">
              <a:rPr lang="en-US" smtClean="0"/>
              <a:t>11/3/2025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878D-8361-4BCD-840F-AD51708C3584}" type="datetime1">
              <a:rPr lang="en-US" smtClean="0"/>
              <a:t>11/3/2025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12C5-0230-45A2-A4F9-B3EBB129CEB0}" type="datetime1">
              <a:rPr lang="en-US" smtClean="0"/>
              <a:t>11/3/2025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36F8-C721-4D00-8026-7A83DE21E9D6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872A-D9E2-424C-AF6F-82BF865A5A08}" type="datetime1">
              <a:rPr lang="en-US" smtClean="0"/>
              <a:t>11/3/2025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2ED5-754B-452E-8817-D606713335FB}" type="datetime1">
              <a:rPr lang="en-US" smtClean="0"/>
              <a:t>11/3/2025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1.png"/><Relationship Id="rId5" Type="http://schemas.openxmlformats.org/officeDocument/2006/relationships/diagramData" Target="../diagrams/data7.xm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8.xml"/><Relationship Id="rId11" Type="http://schemas.openxmlformats.org/officeDocument/2006/relationships/image" Target="../media/image21.png"/><Relationship Id="rId5" Type="http://schemas.openxmlformats.org/officeDocument/2006/relationships/diagramData" Target="../diagrams/data8.xml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Relationship Id="rId9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10" Type="http://schemas.openxmlformats.org/officeDocument/2006/relationships/image" Target="../media/image31.png"/><Relationship Id="rId4" Type="http://schemas.openxmlformats.org/officeDocument/2006/relationships/diagramData" Target="../diagrams/data16.xml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10" Type="http://schemas.openxmlformats.org/officeDocument/2006/relationships/image" Target="../media/image33.png"/><Relationship Id="rId4" Type="http://schemas.openxmlformats.org/officeDocument/2006/relationships/diagramData" Target="../diagrams/data18.xm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35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34.png"/><Relationship Id="rId4" Type="http://schemas.openxmlformats.org/officeDocument/2006/relationships/diagramData" Target="../diagrams/data19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0.xml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36.png"/><Relationship Id="rId4" Type="http://schemas.openxmlformats.org/officeDocument/2006/relationships/diagramData" Target="../diagrams/data21.xml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40.pn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39.png"/><Relationship Id="rId4" Type="http://schemas.openxmlformats.org/officeDocument/2006/relationships/diagramData" Target="../diagrams/data22.xml"/><Relationship Id="rId9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42.png"/><Relationship Id="rId5" Type="http://schemas.openxmlformats.org/officeDocument/2006/relationships/diagramLayout" Target="../diagrams/layout23.xml"/><Relationship Id="rId10" Type="http://schemas.openxmlformats.org/officeDocument/2006/relationships/image" Target="../media/image41.png"/><Relationship Id="rId4" Type="http://schemas.openxmlformats.org/officeDocument/2006/relationships/diagramData" Target="../diagrams/data23.xml"/><Relationship Id="rId9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3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43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49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8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57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59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61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3.xml"/><Relationship Id="rId13" Type="http://schemas.openxmlformats.org/officeDocument/2006/relationships/image" Target="../media/image64.png"/><Relationship Id="rId3" Type="http://schemas.openxmlformats.org/officeDocument/2006/relationships/image" Target="../media/image62.png"/><Relationship Id="rId7" Type="http://schemas.openxmlformats.org/officeDocument/2006/relationships/diagramQuickStyle" Target="../diagrams/quickStyle33.xml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3.xml"/><Relationship Id="rId11" Type="http://schemas.openxmlformats.org/officeDocument/2006/relationships/image" Target="../media/image60.png"/><Relationship Id="rId5" Type="http://schemas.openxmlformats.org/officeDocument/2006/relationships/diagramData" Target="../diagrams/data33.xml"/><Relationship Id="rId10" Type="http://schemas.openxmlformats.org/officeDocument/2006/relationships/image" Target="../media/image3.png"/><Relationship Id="rId4" Type="http://schemas.openxmlformats.org/officeDocument/2006/relationships/image" Target="../media/image63.png"/><Relationship Id="rId9" Type="http://schemas.microsoft.com/office/2007/relationships/diagramDrawing" Target="../diagrams/drawing3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Relationship Id="rId9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67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69.png"/><Relationship Id="rId4" Type="http://schemas.openxmlformats.org/officeDocument/2006/relationships/diagramLayout" Target="../diagrams/layout36.xml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7.xml"/><Relationship Id="rId5" Type="http://schemas.openxmlformats.org/officeDocument/2006/relationships/diagramData" Target="../diagrams/data37.xml"/><Relationship Id="rId4" Type="http://schemas.openxmlformats.org/officeDocument/2006/relationships/image" Target="../media/image70.png"/><Relationship Id="rId9" Type="http://schemas.microsoft.com/office/2007/relationships/diagramDrawing" Target="../diagrams/drawing37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73.png"/><Relationship Id="rId4" Type="http://schemas.openxmlformats.org/officeDocument/2006/relationships/diagramData" Target="../diagrams/data39.xml"/><Relationship Id="rId9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0.xml"/><Relationship Id="rId11" Type="http://schemas.openxmlformats.org/officeDocument/2006/relationships/hyperlink" Target="https://docs.skill-hive.fr/injectables/NotificationMainService.html" TargetMode="Externa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75.png"/><Relationship Id="rId4" Type="http://schemas.openxmlformats.org/officeDocument/2006/relationships/diagramData" Target="../diagrams/data40.xml"/><Relationship Id="rId9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10" Type="http://schemas.openxmlformats.org/officeDocument/2006/relationships/image" Target="../media/image4.jpg"/><Relationship Id="rId4" Type="http://schemas.openxmlformats.org/officeDocument/2006/relationships/diagramData" Target="../diagrams/data42.xml"/><Relationship Id="rId9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4.png"/><Relationship Id="rId18" Type="http://schemas.openxmlformats.org/officeDocument/2006/relationships/hyperlink" Target="http://www.skill-hive.fr/" TargetMode="Externa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2.png"/><Relationship Id="rId5" Type="http://schemas.openxmlformats.org/officeDocument/2006/relationships/diagramData" Target="../diagrams/data4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diagramDrawing" Target="../diagrams/drawing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28889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Concepteur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</a:p>
          <a:p>
            <a:r>
              <a:rPr lang="fr-FR" dirty="0"/>
              <a:t>2024-2025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0235" y="1932095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163512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417" y="966465"/>
            <a:ext cx="5318822" cy="4844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0CD3CA-2B1C-45CA-8C33-C5AF24BFC7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6797" y="2073593"/>
            <a:ext cx="4963218" cy="28293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4BFD6F-4184-4616-9C84-3B6622F7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4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3448414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6846" y="449151"/>
            <a:ext cx="5318822" cy="48444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E23190-3016-431E-A4E7-4A4A8133F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4658" y="1594621"/>
            <a:ext cx="6503878" cy="37075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D83B95-C53E-42F5-8B99-BAFEACB8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04156" y="5672473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1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358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15078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4122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50134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EAFE22-A77D-4665-A3B5-60300ED3B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"/>
            <a:ext cx="12192000" cy="137052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5E333-A938-4B3F-835C-5F0298FD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1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159 -0.9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1" y="3326575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728406"/>
              </p:ext>
            </p:extLst>
          </p:nvPr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par email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Saisie de l'email et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en temps réel des champs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Messages d'erreur contextuels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DD328B-9B38-4917-ABB6-D7DA78514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980501"/>
            <a:ext cx="5182533" cy="45088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63BDA2-186A-4E0E-B8A1-ADF2A9AD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262" y="44915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25031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051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46525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E5699E-6109-4AF1-8344-B57D08651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099"/>
            <a:ext cx="12192000" cy="132717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9291BB-D850-4178-B270-458654C5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1354 -0.9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4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" y="3557407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642569-48AF-4CEB-974A-B8714B0C9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533" y="1027106"/>
            <a:ext cx="5652926" cy="47380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ED92C-786C-45AE-8AC9-51B43D42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83510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25FE33-11CF-4634-8F29-F48D354C2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142" y="2007778"/>
            <a:ext cx="6430272" cy="321037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75CEBA-FEA8-4D87-8515-2BCEAA06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2" y="4096176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BAA0BE-4A18-4E2C-AA44-C3B9FFB77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1217428"/>
            <a:ext cx="5322156" cy="44910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9C484A-D132-4D57-BF46-03D60653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55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90" y="54611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CB3523D-15B5-4004-B870-EA5B93265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524" y="937686"/>
            <a:ext cx="8915494" cy="498262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8C5FAE-2F3B-4AA1-9F53-37938430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4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110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40399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2012529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941C36-A809-45BC-8273-686602BB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32"/>
            <a:ext cx="12271127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13E8A-3A5F-41C8-BBB8-F8A9D86E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648" y="0"/>
            <a:ext cx="4523975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B09F69-F727-41DD-9484-DA33897B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3929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F389CB-8BA1-4C48-99B6-F1541C9E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70149"/>
              </p:ext>
            </p:extLst>
          </p:nvPr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482E6C-9474-4752-9EC4-C170CBFCA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180" y="5728529"/>
            <a:ext cx="7127826" cy="10847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B12CE0-D744-4383-AA79-9BB4E1139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180" y="606975"/>
            <a:ext cx="7127826" cy="510175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AB10A1-B741-4D4F-802F-96047EC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1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501" y="727284"/>
            <a:ext cx="5652926" cy="59039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30FC4-E0F3-49A2-8A9C-B043FB67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29722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256937" y="118273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6187" y="288502"/>
            <a:ext cx="5652926" cy="59039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9590" y="898784"/>
            <a:ext cx="7991907" cy="484447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13B0BD-E03F-41D6-BB15-6682BA1B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4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39FD84-E365-4018-86A0-89513E8B1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27" y="1257011"/>
            <a:ext cx="4604509" cy="43218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A0C8D1-D5C6-4D63-8A1D-4202E8385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00" y="1257010"/>
            <a:ext cx="5105834" cy="359195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C33FF1-DDFA-446B-A883-498C7DC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76EED5-EEED-40BB-972F-670AF802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4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29" y="1047215"/>
            <a:ext cx="5889289" cy="2351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78EEC5-FFCF-4F4D-8D38-35E477A53C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9597" y="1040617"/>
            <a:ext cx="3599328" cy="467506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07A85E-37F9-402E-9377-3E63B3C9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619673-046A-46B5-A750-E4D9CD663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4389" y="981074"/>
            <a:ext cx="5308822" cy="4600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F103E-4517-456C-9748-48905F0DB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1" y="981074"/>
            <a:ext cx="5934903" cy="175284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406BBF-1F22-42CD-A368-14F5BBFE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396" y="1257011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797" y="1257011"/>
            <a:ext cx="5690552" cy="419613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E62202-6D6F-46DD-AA1D-F69D1741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465917" y="47335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9846" y="-64872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11810" y="670547"/>
            <a:ext cx="5690552" cy="4196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4BDE51-5F03-45F4-806E-D6BD0115A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647" y="935015"/>
            <a:ext cx="6114873" cy="355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38A7FB-B444-494C-A997-D6D48955E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655" y="935016"/>
            <a:ext cx="5187087" cy="35586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2104434-4379-4D2B-8804-CAE7E9973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656" y="4566925"/>
            <a:ext cx="5183261" cy="1243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71" y="587868"/>
            <a:ext cx="247122" cy="2436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776C0F-69F9-46EB-8DAA-AA345EFBDD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19250" y="955682"/>
            <a:ext cx="6111048" cy="49466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1EEF98-E871-47E1-9267-B7A61570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0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61003 0.069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9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03 0.06968 L -0.23841 0.3715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2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5274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338 0.908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980594" y="41509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434" y="935015"/>
            <a:ext cx="6111048" cy="49466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246C50-0607-4482-918D-CE58899EB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002" y="2838335"/>
            <a:ext cx="5392927" cy="10422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E50C61-3089-40CC-B72B-C0D2CBDE2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" y="3954916"/>
            <a:ext cx="5392927" cy="192673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382EDE-170D-4D56-A61E-93BF051D3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912" y="935014"/>
            <a:ext cx="5392927" cy="1820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41ED38-9269-47DA-8E17-52E38958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2668 0.159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15903 L -0.2668 0.2585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25856 L -0.2668 0.773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923359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B81E54-DFF7-43B4-B2BB-3C8456A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113574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844" y="1119542"/>
            <a:ext cx="6684896" cy="4266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C92F29-95B8-4CB1-A74D-159774B60BB8}"/>
              </a:ext>
            </a:extLst>
          </p:cNvPr>
          <p:cNvSpPr txBox="1"/>
          <p:nvPr/>
        </p:nvSpPr>
        <p:spPr>
          <a:xfrm>
            <a:off x="606789" y="1006411"/>
            <a:ext cx="347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minutes pour payer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Compteur</a:t>
            </a:r>
            <a:r>
              <a:rPr lang="en-US" dirty="0"/>
              <a:t> </a:t>
            </a:r>
            <a:r>
              <a:rPr lang="fr-FR" dirty="0"/>
              <a:t>dynamique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Renouvellement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FC9CA-F9DB-418E-9F6B-1B6FD53F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04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4375 0.218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21828 L 0.53841 0.429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46885"/>
              </p:ext>
            </p:extLst>
          </p:nvPr>
        </p:nvGraphicFramePr>
        <p:xfrm>
          <a:off x="0" y="5696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433" y="1265170"/>
            <a:ext cx="6684896" cy="4266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E1C605-23AE-42BB-AD82-4C6E08A5B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439" y="579874"/>
            <a:ext cx="4927324" cy="6182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8" y="877003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9EBC13-F3CD-4B92-9699-E31B344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0052 0.1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134 L 0.00052 0.411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1134 L 0.00052 0.629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556417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997266-CB67-479F-92A8-AD5A801FE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875" y="1142694"/>
            <a:ext cx="7867650" cy="40389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12" y="524331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B43E5-1540-4C47-9A81-57751FB3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42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64532 0.236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532 0.23634 L 0.06094 0.35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04BA1-5888-4E41-A423-AC731A50C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348" y="1204602"/>
            <a:ext cx="5734850" cy="4448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E0F365-1C00-4624-8D9F-B5303068B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58" y="1820272"/>
            <a:ext cx="5976825" cy="3037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0" y="625959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0AE05-146F-4077-A806-46C2E3B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47044 0.1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44 0.15532 L -0.01979 0.179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18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812272" y="44992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8447B3-D331-4606-B9E7-32AF5F510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970" y="1486462"/>
            <a:ext cx="5682120" cy="27049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23900" y="1024797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Possibilité d’avoir une 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15E062-F666-4A39-A8B2-DA43C2952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08" y="2158402"/>
            <a:ext cx="5705392" cy="1922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3D369A-7683-492E-A4FE-250F960513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08" y="4401723"/>
            <a:ext cx="7725853" cy="14670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0FF2F9-45D8-4D02-946E-EE95F032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909810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Sécurité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691736" y="1205851"/>
            <a:ext cx="5404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Cookies =&gt;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secure</a:t>
            </a:r>
            <a:r>
              <a:rPr lang="fr-FR" b="0" dirty="0">
                <a:effectLst/>
                <a:latin typeface="Consolas" panose="020B0609020204030204" pitchFamily="49" charset="0"/>
              </a:rPr>
              <a:t>, </a:t>
            </a:r>
            <a:r>
              <a:rPr lang="fr-FR" b="1" dirty="0">
                <a:effectLst/>
                <a:latin typeface="Consolas" panose="020B0609020204030204" pitchFamily="49" charset="0"/>
              </a:rPr>
              <a:t>strict</a:t>
            </a:r>
            <a:r>
              <a:rPr lang="fr-FR" b="0" dirty="0">
                <a:effectLst/>
                <a:latin typeface="Consolas" panose="020B0609020204030204" pitchFamily="49" charset="0"/>
              </a:rPr>
              <a:t> et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httpOnly</a:t>
            </a:r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fr-FR" b="1" dirty="0" err="1">
                <a:latin typeface="Consolas" panose="020B0609020204030204" pitchFamily="49" charset="0"/>
              </a:rPr>
              <a:t>Token</a:t>
            </a:r>
            <a:r>
              <a:rPr lang="fr-FR" b="1" dirty="0">
                <a:latin typeface="Consolas" panose="020B0609020204030204" pitchFamily="49" charset="0"/>
              </a:rPr>
              <a:t> =&gt; est </a:t>
            </a:r>
            <a:r>
              <a:rPr lang="fr-FR" b="1" dirty="0" err="1">
                <a:latin typeface="Consolas" panose="020B0609020204030204" pitchFamily="49" charset="0"/>
              </a:rPr>
              <a:t>stoqué</a:t>
            </a:r>
            <a:r>
              <a:rPr lang="fr-FR" b="1" dirty="0">
                <a:latin typeface="Consolas" panose="020B0609020204030204" pitchFamily="49" charset="0"/>
              </a:rPr>
              <a:t> en mémoire</a:t>
            </a:r>
          </a:p>
          <a:p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en-US" sz="1600" b="1" dirty="0" err="1">
                <a:effectLst/>
                <a:latin typeface="Consolas" panose="020B0609020204030204" pitchFamily="49" charset="0"/>
              </a:rPr>
              <a:t>Sanitisation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 des entrées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 </a:t>
            </a:r>
          </a:p>
          <a:p>
            <a:r>
              <a:rPr lang="fr-FR" b="1" dirty="0">
                <a:latin typeface="Consolas" panose="020B0609020204030204" pitchFamily="49" charset="0"/>
              </a:rPr>
              <a:t>ORM =&gt; LINQ (Préconstruite) en SQL</a:t>
            </a:r>
          </a:p>
          <a:p>
            <a:r>
              <a:rPr lang="fr-FR" b="1" dirty="0">
                <a:latin typeface="Consolas" panose="020B0609020204030204" pitchFamily="49" charset="0"/>
              </a:rPr>
              <a:t>Cors =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fr-FR" b="1" dirty="0">
                <a:latin typeface="Consolas" panose="020B0609020204030204" pitchFamily="49" charset="0"/>
              </a:rPr>
              <a:t> origine </a:t>
            </a:r>
            <a:r>
              <a:rPr lang="fr-FR" b="1" dirty="0" err="1">
                <a:latin typeface="Consolas" panose="020B0609020204030204" pitchFamily="49" charset="0"/>
              </a:rPr>
              <a:t>authorisé</a:t>
            </a:r>
            <a:endParaRPr lang="fr-FR" b="1" dirty="0">
              <a:latin typeface="Consolas" panose="020B0609020204030204" pitchFamily="49" charset="0"/>
            </a:endParaRP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A69338-DF9F-4440-9EA6-7FB0A8DB2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612" y="3760805"/>
            <a:ext cx="4505954" cy="2172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3D37D7-5A61-4BF1-9EAD-5B2FAA25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612" y="1136440"/>
            <a:ext cx="7306695" cy="76210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B22E86-636C-4D3C-8EEF-BE69A3D4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RGPD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570551" y="1646437"/>
            <a:ext cx="5404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427" y="449926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427" y="3317175"/>
            <a:ext cx="4610022" cy="25708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663D4F5-BB46-431E-B57C-064FA5E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0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7FC2E9A-066B-4E87-9CB6-9FCB9554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45" y="2087464"/>
            <a:ext cx="5385008" cy="2202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9EF96A-6F01-4655-9A6C-65D8BC745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04" y="942515"/>
            <a:ext cx="4987802" cy="2115210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RGPD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-3721750" y="4690150"/>
            <a:ext cx="5404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48" y="1775357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36995" y="81562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60586" y="3233272"/>
            <a:ext cx="4610022" cy="25708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663D4F5-BB46-431E-B57C-064FA5E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37</a:t>
            </a:fld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F4138B-5CD6-4FD5-8C0D-9926EB0B1929}"/>
              </a:ext>
            </a:extLst>
          </p:cNvPr>
          <p:cNvSpPr txBox="1"/>
          <p:nvPr/>
        </p:nvSpPr>
        <p:spPr>
          <a:xfrm>
            <a:off x="1433557" y="1088948"/>
            <a:ext cx="11462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A4C58E1-2930-4373-B8C4-50C802FCDAD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96114" y="4829390"/>
            <a:ext cx="10050278" cy="87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45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43541 0.2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541 0.22847 L -0.47083 0.5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697978"/>
              </p:ext>
            </p:extLst>
          </p:nvPr>
        </p:nvGraphicFramePr>
        <p:xfrm>
          <a:off x="-22034" y="496804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5" y="12018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95260E-5F49-44CD-BD96-3C50D75DD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359" y="1323681"/>
            <a:ext cx="6668431" cy="421063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B4779-F426-40DC-9FB3-3E5982EF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2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3" y="1473211"/>
            <a:ext cx="247122" cy="2436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09DABAF-DC14-4E1E-8869-D8E7723BD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457" y="900376"/>
            <a:ext cx="8442027" cy="4439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E82B42-75B0-470F-B311-D46FD5C3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7856" y="1008992"/>
            <a:ext cx="8442027" cy="440315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6E8CBD-C93F-485E-A8ED-588110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417 0.8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80898 -0.01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89931"/>
              </p:ext>
            </p:extLst>
          </p:nvPr>
        </p:nvGraphicFramePr>
        <p:xfrm>
          <a:off x="0" y="4641768"/>
          <a:ext cx="12192000" cy="356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DAAD36-6033-4DD7-98E9-0B9650B1112C}"/>
              </a:ext>
            </a:extLst>
          </p:cNvPr>
          <p:cNvSpPr txBox="1"/>
          <p:nvPr/>
        </p:nvSpPr>
        <p:spPr>
          <a:xfrm>
            <a:off x="527352" y="1067223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972E770-DAF8-4DD9-B3DF-D85E8B5B6E36}"/>
              </a:ext>
            </a:extLst>
          </p:cNvPr>
          <p:cNvSpPr txBox="1"/>
          <p:nvPr/>
        </p:nvSpPr>
        <p:spPr>
          <a:xfrm>
            <a:off x="442609" y="1555678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686E37-AED9-4072-A3A0-50688EB0F174}"/>
              </a:ext>
            </a:extLst>
          </p:cNvPr>
          <p:cNvSpPr txBox="1"/>
          <p:nvPr/>
        </p:nvSpPr>
        <p:spPr>
          <a:xfrm>
            <a:off x="527352" y="310373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3FB30E-9E39-4BD6-9FB6-FF68C9EBABE2}"/>
              </a:ext>
            </a:extLst>
          </p:cNvPr>
          <p:cNvSpPr txBox="1"/>
          <p:nvPr/>
        </p:nvSpPr>
        <p:spPr>
          <a:xfrm>
            <a:off x="442609" y="3473067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0C64308-FE3A-4B46-9286-5F9B7E791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36" y="1614364"/>
            <a:ext cx="3629272" cy="362927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852CE6C-F38E-431D-A3C0-314B6A737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389" y="1784735"/>
            <a:ext cx="3417003" cy="341700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F135957-8744-49DF-BCBB-B1D392F4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48410" y="2422039"/>
            <a:ext cx="2870098" cy="385033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769CD-5271-4C52-8945-08C930B7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185 L -0.24127 0.130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5112 0.0210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60" y="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45469 0.048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34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74284 -0.105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35" y="-5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12 0.02106 L -0.49727 0.7597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36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127 0.13009 L -0.24193 0.4277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0" y="17564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9106D5-6B10-4FFD-B612-B674CBEE8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507" y="949464"/>
            <a:ext cx="6296904" cy="18576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3ADC56-7A75-447E-B778-51E034D3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507" y="3033056"/>
            <a:ext cx="6296796" cy="285254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F8EB9-1E71-4439-BCA2-6D4FE7B4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" y="1743075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4AFEB7-A1E9-456D-8601-1CE8D822A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8" y="1040419"/>
            <a:ext cx="8458200" cy="138810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7C635E-2ECB-4EE1-9DE7-AAE92ED8136A}"/>
              </a:ext>
            </a:extLst>
          </p:cNvPr>
          <p:cNvSpPr txBox="1"/>
          <p:nvPr/>
        </p:nvSpPr>
        <p:spPr>
          <a:xfrm>
            <a:off x="556682" y="1675099"/>
            <a:ext cx="119729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Étapes du pipeline</a:t>
            </a:r>
          </a:p>
          <a:p>
            <a:pPr algn="l"/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Déclenchement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0" i="0" dirty="0">
                <a:effectLst/>
                <a:latin typeface="Segoe WPC"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unitaires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d'intégration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1" i="0" dirty="0">
                <a:effectLst/>
                <a:latin typeface="Segoe WPC"/>
              </a:rPr>
              <a:t> des images Docker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Déploiement conditionnel</a:t>
            </a:r>
            <a:r>
              <a:rPr lang="fr-FR" b="0" i="0" dirty="0">
                <a:effectLst/>
                <a:latin typeface="Segoe WPC"/>
              </a:rPr>
              <a:t> 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380149"/>
              </p:ext>
            </p:extLst>
          </p:nvPr>
        </p:nvGraphicFramePr>
        <p:xfrm>
          <a:off x="0" y="561035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39A620-4596-48A1-986B-DE057E72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0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0555 L 0.00013 0.085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518 L 0.00013 0.164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6412 L -2.08333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0065 -0.2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25 L 0.00013 0.3263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23032 L 0.00442 -0.56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2639 L 0.00013 0.4076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5669 L 0.00377 -1.227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0764 L 0.00013 0.488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40779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343030"/>
              </p:ext>
            </p:extLst>
          </p:nvPr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93E705A-6A42-489D-8316-237B1D6C5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30" y="646170"/>
            <a:ext cx="6906589" cy="4944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371475" y="1562100"/>
            <a:ext cx="4078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Définir la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Build</a:t>
            </a:r>
            <a:r>
              <a:rPr lang="fr-FR" dirty="0"/>
              <a:t>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Push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VPS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Lancement script de déploiement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18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40779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4661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Documentation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426067" y="1219501"/>
            <a:ext cx="407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Commentaires sur les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Syntaxes spéciales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Fichiers </a:t>
            </a:r>
            <a:r>
              <a:rPr lang="fr-FR" dirty="0" err="1"/>
              <a:t>Markdown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par </a:t>
            </a:r>
            <a:r>
              <a:rPr lang="fr-FR" dirty="0" err="1"/>
              <a:t>Compodoc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E5E6C7-DF0E-4513-A6F2-D0604DE45F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0422" y="648172"/>
            <a:ext cx="5173338" cy="2857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138465-F8B6-4D1F-BC4F-67B2A74E63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0423" y="3600304"/>
            <a:ext cx="5173337" cy="253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40779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94661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Documentation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426067" y="1219501"/>
            <a:ext cx="4078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Commentaires sur les 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Syntaxes spéciales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 </a:t>
            </a:r>
            <a:r>
              <a:rPr lang="fr-FR" dirty="0" err="1"/>
              <a:t>Swagger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44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8D9A4F-22F4-47E8-BC49-09E711176F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825" y="676882"/>
            <a:ext cx="6001975" cy="235791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ED95757-242E-46D6-ABA2-CCFE3DAB24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1824" y="3062336"/>
            <a:ext cx="6001975" cy="300951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C4762C6-E234-4277-A8C5-76E60B791D35}"/>
              </a:ext>
            </a:extLst>
          </p:cNvPr>
          <p:cNvSpPr txBox="1"/>
          <p:nvPr/>
        </p:nvSpPr>
        <p:spPr>
          <a:xfrm>
            <a:off x="691127" y="563849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11"/>
              </a:rPr>
              <a:t>Demo documentations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6163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Axes d’amélioration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75" y="283304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756434" y="2185173"/>
            <a:ext cx="592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Communication en tant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Remboursements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end</a:t>
            </a:r>
            <a:r>
              <a:rPr lang="en-US" dirty="0"/>
              <a:t>-</a:t>
            </a:r>
            <a:r>
              <a:rPr lang="fr-FR" dirty="0"/>
              <a:t>to-end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Plus grand échelle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CA350-734B-4D85-BCB4-93C4D7DB9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7" y="831498"/>
            <a:ext cx="3289387" cy="493408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4544DA2-1380-4BE2-8AAA-26C44B2A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2790380"/>
            <a:ext cx="399361" cy="393795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410B1CD9-5541-4827-8B83-5B5BA55B4DC4}"/>
              </a:ext>
            </a:extLst>
          </p:cNvPr>
          <p:cNvSpPr txBox="1">
            <a:spLocks/>
          </p:cNvSpPr>
          <p:nvPr/>
        </p:nvSpPr>
        <p:spPr>
          <a:xfrm>
            <a:off x="959514" y="-254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Remerciements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D733714-C338-413F-A46D-9682398EBBED}"/>
              </a:ext>
            </a:extLst>
          </p:cNvPr>
          <p:cNvSpPr txBox="1">
            <a:spLocks/>
          </p:cNvSpPr>
          <p:nvPr/>
        </p:nvSpPr>
        <p:spPr>
          <a:xfrm>
            <a:off x="551761" y="15880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Pierre Louis Castin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B7AA120-3FB2-46BD-AC55-A70B620E8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2591339"/>
            <a:ext cx="2527402" cy="1010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EE0F959-97B2-472D-ADF2-39BC5C156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3916138"/>
            <a:ext cx="2599765" cy="145183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2263BC-2B82-4605-82F4-EEC56C47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7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603042-0E6D-4BC7-8725-E43E49DF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2AAA6E-3E48-4B77-990B-D159E160E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Pierre Louis Castin AKA Pilou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E65496-B941-40C2-B948-C3301895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4626869"/>
            <a:ext cx="2599765" cy="14518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4ED98-410E-401E-BDDB-0373695F4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3307437"/>
            <a:ext cx="2527402" cy="101096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11107A4-2010-42EE-A345-49487E171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0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2110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Cahier des charges</a:t>
            </a:r>
          </a:p>
          <a:p>
            <a:pPr algn="l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A2E5B3-3716-4C76-A858-0674EF3ADBE6}"/>
              </a:ext>
            </a:extLst>
          </p:cNvPr>
          <p:cNvSpPr txBox="1"/>
          <p:nvPr/>
        </p:nvSpPr>
        <p:spPr>
          <a:xfrm>
            <a:off x="413464" y="1317189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Documentation technique (</a:t>
            </a:r>
            <a:r>
              <a:rPr lang="fr-FR" b="0" i="0" dirty="0" err="1">
                <a:effectLst/>
                <a:latin typeface="Segoe WPC"/>
              </a:rPr>
              <a:t>Swagger</a:t>
            </a:r>
            <a:r>
              <a:rPr lang="fr-FR" b="0" i="0" dirty="0">
                <a:effectLst/>
                <a:latin typeface="Segoe WPC"/>
              </a:rPr>
              <a:t> + </a:t>
            </a:r>
            <a:r>
              <a:rPr lang="fr-FR" b="0" i="0" dirty="0" err="1">
                <a:effectLst/>
                <a:latin typeface="Segoe WPC"/>
              </a:rPr>
              <a:t>Compodoc</a:t>
            </a:r>
            <a:r>
              <a:rPr lang="fr-FR" b="0" i="0" dirty="0"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Tests automatisés (unitaires + intégration)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E3F27D-9328-4A09-B888-6A7E7E5E0E76}"/>
              </a:ext>
            </a:extLst>
          </p:cNvPr>
          <p:cNvSpPr txBox="1"/>
          <p:nvPr/>
        </p:nvSpPr>
        <p:spPr>
          <a:xfrm>
            <a:off x="6433268" y="1377801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effectLst/>
                <a:latin typeface="Segoe WPC"/>
              </a:rPr>
              <a:t>zero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downtime</a:t>
            </a:r>
            <a:r>
              <a:rPr lang="fr-FR" b="0" i="0" dirty="0">
                <a:effectLst/>
                <a:latin typeface="Segoe WPC"/>
              </a:rPr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17D30E-97BD-4D91-8737-81780069F8BB}"/>
              </a:ext>
            </a:extLst>
          </p:cNvPr>
          <p:cNvSpPr txBox="1"/>
          <p:nvPr/>
        </p:nvSpPr>
        <p:spPr>
          <a:xfrm>
            <a:off x="413464" y="3639434"/>
            <a:ext cx="685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Authentification JWT + </a:t>
            </a:r>
            <a:r>
              <a:rPr lang="fr-FR" b="0" i="0" dirty="0" err="1">
                <a:effectLst/>
                <a:latin typeface="Segoe WPC"/>
              </a:rPr>
              <a:t>refresh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tokens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Protection XSS, CSRF, injection SQL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B87B01-7FA0-4159-BEC0-A2B2B3634836}"/>
              </a:ext>
            </a:extLst>
          </p:cNvPr>
          <p:cNvSpPr txBox="1"/>
          <p:nvPr/>
        </p:nvSpPr>
        <p:spPr>
          <a:xfrm>
            <a:off x="6433268" y="3662555"/>
            <a:ext cx="6851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Technologies :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Frontend : </a:t>
            </a:r>
            <a:r>
              <a:rPr lang="fr-FR" b="0" i="0" dirty="0" err="1">
                <a:effectLst/>
                <a:latin typeface="Segoe WPC"/>
              </a:rPr>
              <a:t>Angular</a:t>
            </a:r>
            <a:r>
              <a:rPr lang="fr-FR" b="0" i="0" dirty="0">
                <a:effectLst/>
                <a:latin typeface="Segoe WPC"/>
              </a:rPr>
              <a:t> 19 avec </a:t>
            </a:r>
            <a:r>
              <a:rPr lang="fr-FR" b="0" i="0" dirty="0" err="1">
                <a:effectLst/>
                <a:latin typeface="Segoe WPC"/>
              </a:rPr>
              <a:t>PrimeNG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Backend : .NET 8.0 avec </a:t>
            </a:r>
            <a:r>
              <a:rPr lang="fr-FR" b="0" i="0" dirty="0" err="1">
                <a:effectLst/>
                <a:latin typeface="Segoe WPC"/>
              </a:rPr>
              <a:t>Entity</a:t>
            </a:r>
            <a:r>
              <a:rPr lang="fr-FR" b="0" i="0" dirty="0">
                <a:effectLst/>
                <a:latin typeface="Segoe WPC"/>
              </a:rPr>
              <a:t> Framework </a:t>
            </a:r>
            <a:r>
              <a:rPr lang="fr-FR" b="0" i="0" dirty="0" err="1">
                <a:effectLst/>
                <a:latin typeface="Segoe WPC"/>
              </a:rPr>
              <a:t>Core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Paiements : Intégration </a:t>
            </a:r>
            <a:r>
              <a:rPr lang="fr-FR" b="0" i="0" dirty="0" err="1">
                <a:effectLst/>
                <a:latin typeface="Segoe WPC"/>
              </a:rPr>
              <a:t>Stripe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HTTPS obligatoire avec certificats SSL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D66219-17EF-49DF-89C2-539FE189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16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5117 0.1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1699 L 0.24232 0.17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4" y="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32 0.17685 L -0.25117 0.5120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1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51203 L 0.24336 0.5194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3885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Analyse et illustration</a:t>
            </a:r>
          </a:p>
          <a:p>
            <a:pPr algn="l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4FEC6-FF1E-48AE-93FC-DB67241B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" y="1201736"/>
            <a:ext cx="11821439" cy="40974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64CCD0-94A1-432A-9DAD-25DC04D8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2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041612"/>
              </p:ext>
            </p:extLst>
          </p:nvPr>
        </p:nvGraphicFramePr>
        <p:xfrm>
          <a:off x="0" y="5957131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C13027-C225-4A0D-B995-EF4533F14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66" y="5040559"/>
            <a:ext cx="1710404" cy="17104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AE40B-7A70-40BC-BB26-AA8C8587A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2656174"/>
            <a:ext cx="1376027" cy="13760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18E66A-A53A-49FE-AE75-DF7B6E9B1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70" y="3120124"/>
            <a:ext cx="1636617" cy="16872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34A7FA-D38A-4189-A88C-DB89A749A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2655000"/>
            <a:ext cx="1976864" cy="1235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DEE1A9C-F246-4C52-A3DD-208592083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7" y="5413365"/>
            <a:ext cx="2297121" cy="9647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679C5B-D0EE-41C1-AA3B-366885FAD4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719595"/>
            <a:ext cx="1469013" cy="14690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120282-7085-45AE-A80E-6BCE869D8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762854"/>
            <a:ext cx="1410218" cy="14102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1D10F-184D-4DAD-B557-1F1029BDB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67" y="1065786"/>
            <a:ext cx="1897598" cy="14231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FAB203-63CB-40CE-8614-33B51C45016E}"/>
              </a:ext>
            </a:extLst>
          </p:cNvPr>
          <p:cNvSpPr txBox="1"/>
          <p:nvPr/>
        </p:nvSpPr>
        <p:spPr>
          <a:xfrm>
            <a:off x="743042" y="656207"/>
            <a:ext cx="24965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Client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Angular</a:t>
            </a:r>
            <a:r>
              <a:rPr lang="fr-FR" dirty="0"/>
              <a:t> 19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Full </a:t>
            </a:r>
            <a:r>
              <a:rPr lang="fr-FR" dirty="0" err="1"/>
              <a:t>Calendar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API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.Net 8.0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Stripe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QuestPDF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Hangfire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Base de données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Postgres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PgAdmin</a:t>
            </a:r>
            <a:endParaRPr lang="fr-FR" dirty="0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C8E96339-306D-44F2-8CDE-B57825DE5C59}"/>
              </a:ext>
            </a:extLst>
          </p:cNvPr>
          <p:cNvSpPr txBox="1">
            <a:spLocks/>
          </p:cNvSpPr>
          <p:nvPr/>
        </p:nvSpPr>
        <p:spPr>
          <a:xfrm>
            <a:off x="696165" y="5757829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dirty="0" err="1"/>
              <a:t>Demo</a:t>
            </a:r>
            <a:r>
              <a:rPr lang="fr-FR" sz="4000" dirty="0"/>
              <a:t> </a:t>
            </a:r>
            <a:r>
              <a:rPr lang="fr-FR" sz="4000" dirty="0" err="1">
                <a:hlinkClick r:id="rId18"/>
              </a:rPr>
              <a:t>Skill</a:t>
            </a:r>
            <a:r>
              <a:rPr lang="en-US" sz="4000" dirty="0">
                <a:hlinkClick r:id="rId18"/>
              </a:rPr>
              <a:t>-hive</a:t>
            </a:r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FDF325-BD58-4E00-8055-E59F440B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0092251"/>
              </p:ext>
            </p:extLst>
          </p:nvPr>
        </p:nvGraphicFramePr>
        <p:xfrm>
          <a:off x="0" y="485544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619" y="15883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48762A-BEF3-432F-B4D8-BBA1CE71AD8D}"/>
              </a:ext>
            </a:extLst>
          </p:cNvPr>
          <p:cNvSpPr txBox="1"/>
          <p:nvPr/>
        </p:nvSpPr>
        <p:spPr>
          <a:xfrm>
            <a:off x="432317" y="1546929"/>
            <a:ext cx="61088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a un profil (formations + adresses)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Élève : a un profil.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peut créer plusieurs créneaux horaires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Créneau : un créneau est proposé par le professeur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onsolas" panose="020B0609020204030204" pitchFamily="49" charset="0"/>
              </a:rPr>
              <a:t>Créneau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fr-FR" b="0" dirty="0">
                <a:effectLst/>
                <a:latin typeface="Consolas" panose="020B0609020204030204" pitchFamily="49" charset="0"/>
              </a:rPr>
              <a:t>peut être réservé une seule fois par un seul élève 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Réservation : est toujours liée à un seul créneau (1,1) et à un seul élève (1,1).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- Commande : une réservation appartient à une seule commande (N,1), mais une commande peut contenir plusieurs réservations (1,N).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549AF5-CA53-4D83-9C15-3528E7D3B4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7223" y="-13450"/>
            <a:ext cx="4901911" cy="573120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C3A2AA-1B4A-44C1-A4D9-F9FF095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76609" y="144749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65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244429"/>
              </p:ext>
            </p:extLst>
          </p:nvPr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53029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3029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029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3029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3029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3029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530296" y="126579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700B-2E44-4DA6-A3BB-069D3D61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0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</TotalTime>
  <Words>3936</Words>
  <Application>Microsoft Office PowerPoint</Application>
  <PresentationFormat>Grand écran</PresentationFormat>
  <Paragraphs>1222</Paragraphs>
  <Slides>47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Segoe WPC</vt:lpstr>
      <vt:lpstr>Thème Office</vt:lpstr>
      <vt:lpstr>Mahdi Mcheik</vt:lpstr>
      <vt:lpstr>Qui Je suis?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114</cp:revision>
  <dcterms:created xsi:type="dcterms:W3CDTF">2025-10-14T11:44:35Z</dcterms:created>
  <dcterms:modified xsi:type="dcterms:W3CDTF">2025-11-03T18:55:59Z</dcterms:modified>
</cp:coreProperties>
</file>